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9144000"/>
  <p:notesSz cx="6858000" cy="9144000"/>
  <p:embeddedFontLst>
    <p:embeddedFont>
      <p:font typeface="Palatino Linotype"/>
      <p:regular r:id="rId14"/>
      <p:bold r:id="rId15"/>
      <p:italic r:id="rId16"/>
      <p:boldItalic r:id="rId17"/>
    </p:embeddedFont>
    <p:embeddedFont>
      <p:font typeface="Century Gothic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05F1BF16-7453-48D2-82D4-4B064C770D01}">
  <a:tblStyle styleId="{05F1BF16-7453-48D2-82D4-4B064C770D01}" styleName="Table_0">
    <a:wholeTbl>
      <a:tcTxStyle b="off" i="off">
        <a:font>
          <a:latin typeface="Palatino Linotype"/>
          <a:ea typeface="Palatino Linotype"/>
          <a:cs typeface="Palatino Linotype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BF2"/>
          </a:solidFill>
        </a:fill>
      </a:tcStyle>
    </a:wholeTbl>
    <a:band1H>
      <a:tcTxStyle/>
      <a:tcStyle>
        <a:fill>
          <a:solidFill>
            <a:srgbClr val="D1D5E5"/>
          </a:solidFill>
        </a:fill>
      </a:tcStyle>
    </a:band1H>
    <a:band2H>
      <a:tcTxStyle/>
    </a:band2H>
    <a:band1V>
      <a:tcTxStyle/>
      <a:tcStyle>
        <a:fill>
          <a:solidFill>
            <a:srgbClr val="D1D5E5"/>
          </a:solidFill>
        </a:fill>
      </a:tcStyle>
    </a:band1V>
    <a:band2V>
      <a:tcTxStyle/>
    </a:band2V>
    <a:lastCol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CenturyGothic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PalatinoLinotype-bold.fntdata"/><Relationship Id="rId14" Type="http://schemas.openxmlformats.org/officeDocument/2006/relationships/font" Target="fonts/PalatinoLinotype-regular.fntdata"/><Relationship Id="rId17" Type="http://schemas.openxmlformats.org/officeDocument/2006/relationships/font" Target="fonts/PalatinoLinotype-boldItalic.fntdata"/><Relationship Id="rId16" Type="http://schemas.openxmlformats.org/officeDocument/2006/relationships/font" Target="fonts/PalatinoLinotype-italic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CenturyGothic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enturyGothic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Shape 9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Shape 10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Shape 11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Shape 11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Shape 127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Shape 14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e de titr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ctrTitle"/>
          </p:nvPr>
        </p:nvSpPr>
        <p:spPr>
          <a:xfrm>
            <a:off x="685800" y="609601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  <a:defRPr b="0" i="0" sz="80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Shape 19"/>
          <p:cNvSpPr txBox="1"/>
          <p:nvPr>
            <p:ph idx="1" type="subTitle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ourier New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ourier New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ourier New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ourier New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22" name="Shape 22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contenu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de section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722313" y="1371600"/>
            <a:ext cx="7772400" cy="2505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b="0" i="0" sz="48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722313" y="4068763"/>
            <a:ext cx="7772400" cy="1131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ourier New"/>
              <a:buNone/>
              <a:defRPr b="0" i="0" sz="18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ourier New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ourier New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ourier New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5" name="Shape 35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6" name="Shape 36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7" name="Shape 37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ux contenus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4" name="Shape 44"/>
          <p:cNvSpPr txBox="1"/>
          <p:nvPr>
            <p:ph idx="2" type="body"/>
          </p:nvPr>
        </p:nvSpPr>
        <p:spPr>
          <a:xfrm>
            <a:off x="365760" y="1600200"/>
            <a:ext cx="4041648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457200" y="1600200"/>
            <a:ext cx="4040188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b="1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2" type="body"/>
          </p:nvPr>
        </p:nvSpPr>
        <p:spPr>
          <a:xfrm>
            <a:off x="4648200" y="1600200"/>
            <a:ext cx="4041775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b="1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2" name="Shape 52"/>
          <p:cNvSpPr txBox="1"/>
          <p:nvPr>
            <p:ph idx="3" type="body"/>
          </p:nvPr>
        </p:nvSpPr>
        <p:spPr>
          <a:xfrm>
            <a:off x="457200" y="2212848"/>
            <a:ext cx="4041648" cy="3913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4" type="body"/>
          </p:nvPr>
        </p:nvSpPr>
        <p:spPr>
          <a:xfrm>
            <a:off x="4672584" y="2212848"/>
            <a:ext cx="4041648" cy="3913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seul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Shape 56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ide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u avec légende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x="5907087" y="266700"/>
            <a:ext cx="3008313" cy="20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b="0" i="0" sz="28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719137" y="273050"/>
            <a:ext cx="4995863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Courier New"/>
              <a:buChar char="o"/>
              <a:defRPr b="0" i="0" sz="28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Char char="o"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Char char="o"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Char char="o"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2" type="body"/>
          </p:nvPr>
        </p:nvSpPr>
        <p:spPr>
          <a:xfrm>
            <a:off x="5907087" y="2438400"/>
            <a:ext cx="3008313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ourier New"/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avec légende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1679576" y="228600"/>
            <a:ext cx="5711824" cy="8953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b="0" i="0" sz="28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2" name="Shape 72"/>
          <p:cNvSpPr/>
          <p:nvPr>
            <p:ph idx="2" type="pic"/>
          </p:nvPr>
        </p:nvSpPr>
        <p:spPr>
          <a:xfrm>
            <a:off x="1508126" y="1143000"/>
            <a:ext cx="6054724" cy="4541044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ctr" dir="5400000" dist="50800">
              <a:srgbClr val="000000">
                <a:alpha val="24705"/>
              </a:srgbClr>
            </a:outerShdw>
          </a:effectLst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Courier New"/>
              <a:buNone/>
              <a:defRPr b="0" i="0" sz="28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ourier New"/>
              <a:buNone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1679576" y="5810250"/>
            <a:ext cx="571182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ourier New"/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ourier New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texte vertical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9" name="Shape 79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vertical et texte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5" name="Shape 8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87" name="Shape 87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88" name="Shape 88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rgbClr val="F3F3F3"/>
            </a:gs>
            <a:gs pos="92000">
              <a:srgbClr val="D8D8D8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5" name="Shape 15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ctrTitle"/>
          </p:nvPr>
        </p:nvSpPr>
        <p:spPr>
          <a:xfrm>
            <a:off x="685800" y="1628800"/>
            <a:ext cx="7772400" cy="15841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</a:pPr>
            <a:r>
              <a:rPr b="0" i="0" lang="fr-FR" sz="80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Un club jardin</a:t>
            </a:r>
            <a:endParaRPr b="0" i="0" sz="8000" u="none" cap="none" strike="noStrike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94" name="Shape 94"/>
          <p:cNvSpPr txBox="1"/>
          <p:nvPr>
            <p:ph idx="1" type="subTitle"/>
          </p:nvPr>
        </p:nvSpPr>
        <p:spPr>
          <a:xfrm>
            <a:off x="1371600" y="3501008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 mais pas seulement »</a:t>
            </a:r>
            <a:endParaRPr b="0" i="0" sz="2400" u="none" cap="none" strike="noStrike">
              <a:solidFill>
                <a:srgbClr val="8888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5" name="Shape 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1" y="5241082"/>
            <a:ext cx="1872209" cy="140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4328" y="332656"/>
            <a:ext cx="1168853" cy="1168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20272" y="5537117"/>
            <a:ext cx="1908175" cy="1079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/>
          <p:nvPr/>
        </p:nvSpPr>
        <p:spPr>
          <a:xfrm>
            <a:off x="395536" y="332656"/>
            <a:ext cx="45720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6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 one can acquire for another--not one, Not one can grow for another--not one.*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6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Walt Whitman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6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song of the Rolling Earth</a:t>
            </a:r>
            <a:endParaRPr i="1" sz="16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2286000" y="5951995"/>
            <a:ext cx="45720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*</a:t>
            </a:r>
            <a:r>
              <a:rPr lang="fr-FR" sz="12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Nul ne peut acquérir pour un autre, personne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Nul ne peut grandir/ cultiver pour un autre, personne</a:t>
            </a:r>
            <a:endParaRPr sz="12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b="0" i="0" lang="fr-FR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Objectifs: </a:t>
            </a:r>
            <a:br>
              <a:rPr b="0" i="0" lang="fr-FR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</a:br>
            <a:r>
              <a:rPr b="0" i="0" lang="fr-FR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Projet Erasme </a:t>
            </a:r>
            <a:endParaRPr b="0" i="0" sz="5400" u="none" cap="none" strike="noStrike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Poursuivre, , suivant les trois axes du développement durable: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L’esprit du Jardin des Ombres et de la Lumière ouvert en 2012 devant les labos de physique et 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 programme « Erasmus plus »  T.A.W.S* </a:t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réf. 2016-1-ISO1-KA201-017092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1" i="1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http://erasmuspluseu.wixsite.com/taws</a:t>
            </a:r>
            <a:endParaRPr/>
          </a:p>
          <a:p>
            <a:pPr indent="0" lvl="0" marL="0" marR="0" rtl="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</a:pPr>
            <a:r>
              <a:t/>
            </a:r>
            <a:endParaRPr b="0" i="1" sz="16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</a:pPr>
            <a:r>
              <a:rPr b="0" i="1" lang="fr-FR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* « Penser, Agir, Travailler Développement Durable » 2016-2018</a:t>
            </a:r>
            <a:endParaRPr b="0" i="0" sz="16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6" name="Shape 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0312" y="404664"/>
            <a:ext cx="1079500" cy="103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520" y="276076"/>
            <a:ext cx="1169987" cy="116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t/>
            </a:r>
            <a:endParaRPr b="0" i="0" sz="5400" u="none" cap="none" strike="noStrike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20"/>
              <a:buFont typeface="Arial"/>
              <a:buChar char="•"/>
            </a:pPr>
            <a:r>
              <a:rPr b="1" i="0" lang="fr-FR" sz="222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Environnemental</a:t>
            </a:r>
            <a:r>
              <a:rPr b="0" i="0" lang="fr-FR" sz="222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: </a:t>
            </a:r>
            <a:r>
              <a:rPr b="0" i="1" lang="fr-FR" sz="1757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Amélioration du cadre et du climat scolaire dans le cadre de deux enjeux liés au développement durable : biodiversité, gaspillage alimentaire ; Inventaire de la biodiversité au lycée, implantation d’une haie de framboisiers-groseilliers au potager, introduction d’aromates ; entretien du potager Erasmus avec ACHAT lycée de nouveaux arbustes et outils de jardin</a:t>
            </a:r>
            <a:endParaRPr/>
          </a:p>
          <a:p>
            <a:pPr indent="-342900" lvl="0" marL="342900" marR="0" rtl="0" algn="l">
              <a:spcBef>
                <a:spcPts val="444"/>
              </a:spcBef>
              <a:spcAft>
                <a:spcPts val="0"/>
              </a:spcAft>
              <a:buClr>
                <a:srgbClr val="7F7F7F"/>
              </a:buClr>
              <a:buSzPts val="2220"/>
              <a:buFont typeface="Arial"/>
              <a:buChar char="•"/>
            </a:pPr>
            <a:r>
              <a:rPr b="1" i="0" lang="fr-FR" sz="222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Social</a:t>
            </a:r>
            <a:r>
              <a:rPr b="0" i="0" lang="fr-FR" sz="222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b="0" i="1" lang="fr-FR" sz="1757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Intégrer filles et garçons de tous niveaux et toutes filières par des activités où chacun peut exploiter au mieux ses compétences à travers la pratique du jardinage, les visites de jardins, campagnes de sensibilisation en collaboration avec le CVL, rencontres des clubs…</a:t>
            </a:r>
            <a:endParaRPr/>
          </a:p>
          <a:p>
            <a:pPr indent="-342900" lvl="0" marL="342900" marR="0" rtl="0" algn="l">
              <a:spcBef>
                <a:spcPts val="444"/>
              </a:spcBef>
              <a:spcAft>
                <a:spcPts val="0"/>
              </a:spcAft>
              <a:buClr>
                <a:srgbClr val="7F7F7F"/>
              </a:buClr>
              <a:buSzPts val="2220"/>
              <a:buFont typeface="Arial"/>
              <a:buChar char="•"/>
            </a:pPr>
            <a:r>
              <a:rPr b="1" i="0" lang="fr-FR" sz="222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Socio-économique</a:t>
            </a:r>
            <a:r>
              <a:rPr b="0" i="0" lang="fr-FR" sz="222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b="0" i="1" lang="fr-FR" sz="1757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Créer des opportunités de rencontre et de visites grâce aux partenaires, Est-Ensemble et Les Jardins Passagers, dans la perspective d’une orientation, d’un métier, d’études futures, tous niveaux confondus.</a:t>
            </a:r>
            <a:endParaRPr/>
          </a:p>
          <a:p>
            <a:pPr indent="-201930" lvl="0" marL="342900" marR="0" rtl="0" algn="l">
              <a:spcBef>
                <a:spcPts val="444"/>
              </a:spcBef>
              <a:spcAft>
                <a:spcPts val="0"/>
              </a:spcAft>
              <a:buClr>
                <a:srgbClr val="7F7F7F"/>
              </a:buClr>
              <a:buSzPts val="2220"/>
              <a:buFont typeface="Arial"/>
              <a:buNone/>
            </a:pPr>
            <a:r>
              <a:t/>
            </a:r>
            <a:endParaRPr b="0" i="0" sz="222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8305" y="295587"/>
            <a:ext cx="1080119" cy="103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560" y="324753"/>
            <a:ext cx="1169987" cy="116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b="0" i="0" lang="fr-FR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Modalités</a:t>
            </a:r>
            <a:endParaRPr b="0" i="0" sz="5400" u="none" cap="none" strike="noStrike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79"/>
              <a:buFont typeface="Arial"/>
              <a:buChar char="•"/>
            </a:pPr>
            <a:r>
              <a:rPr b="1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Professeurs responsables</a:t>
            </a:r>
            <a:r>
              <a:rPr b="0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: </a:t>
            </a:r>
            <a:r>
              <a:rPr b="0" i="1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Mme Marie Jarrossay et M. Pierre Guerin </a:t>
            </a:r>
            <a:endParaRPr/>
          </a:p>
          <a:p>
            <a:pPr indent="-236220" lvl="0" marL="34290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80"/>
              <a:buFont typeface="Arial"/>
              <a:buNone/>
            </a:pPr>
            <a:r>
              <a:t/>
            </a:r>
            <a:endParaRPr b="1" i="0" sz="1679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79"/>
              <a:buFont typeface="Arial"/>
              <a:buChar char="•"/>
            </a:pPr>
            <a:r>
              <a:rPr b="1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Créneau</a:t>
            </a:r>
            <a:r>
              <a:rPr b="0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: </a:t>
            </a:r>
            <a:r>
              <a:rPr b="0" i="1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à 2 mercredis après-midi par mois de 14h à 16h ou 13h-15h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79"/>
              <a:buFont typeface="Arial"/>
              <a:buNone/>
            </a:pPr>
            <a:br>
              <a:rPr b="0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b="0" i="0" sz="1679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79"/>
              <a:buFont typeface="Arial"/>
              <a:buChar char="•"/>
            </a:pPr>
            <a:r>
              <a:rPr b="1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Nombre d’élèves concernés </a:t>
            </a:r>
            <a:r>
              <a:rPr b="0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permanence : </a:t>
            </a:r>
            <a:r>
              <a:rPr b="0" i="1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entre 6 et 12 élèves pour pouvoir convier quelques invités ponctuels supplémentaires en cours d’année 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79"/>
              <a:buFont typeface="Arial"/>
              <a:buNone/>
            </a:pPr>
            <a:br>
              <a:rPr b="0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b="0" i="0" sz="1679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79"/>
              <a:buFont typeface="Arial"/>
              <a:buChar char="•"/>
            </a:pPr>
            <a:r>
              <a:rPr b="1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Niveaux concernés : </a:t>
            </a:r>
            <a:r>
              <a:rPr b="0" i="1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Tous les niveaux et toutes filières ; priorité aux 2</a:t>
            </a:r>
            <a:r>
              <a:rPr b="0" baseline="30000" i="1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nd</a:t>
            </a:r>
            <a:r>
              <a:rPr b="0" i="1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et 1ères, plus disponibles…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79"/>
              <a:buFont typeface="Arial"/>
              <a:buNone/>
            </a:pPr>
            <a:br>
              <a:rPr b="0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b="0" i="0" sz="1679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79"/>
              <a:buFont typeface="Arial"/>
              <a:buChar char="•"/>
            </a:pPr>
            <a:r>
              <a:rPr b="1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Communication</a:t>
            </a:r>
            <a:r>
              <a:rPr b="0" i="0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: </a:t>
            </a:r>
            <a:r>
              <a:rPr b="0" i="1" lang="fr-FR" sz="1679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blog du site (professeurs) et la radio en ligne du Lycée; le blog ENT monlycée.net (élèves), campagnes d’affichage éphémères sur le coin « Développement Durable » et CDI ; délivrance de certificats ; passeports éco-citoyens…</a:t>
            </a:r>
            <a:endParaRPr/>
          </a:p>
          <a:p>
            <a:pPr indent="-236220" lvl="0" marL="342900" marR="0" rtl="0" algn="l">
              <a:lnSpc>
                <a:spcPct val="80000"/>
              </a:lnSpc>
              <a:spcBef>
                <a:spcPts val="336"/>
              </a:spcBef>
              <a:spcAft>
                <a:spcPts val="0"/>
              </a:spcAft>
              <a:buClr>
                <a:srgbClr val="7F7F7F"/>
              </a:buClr>
              <a:buSzPts val="1680"/>
              <a:buFont typeface="Arial"/>
              <a:buNone/>
            </a:pPr>
            <a:r>
              <a:t/>
            </a:r>
            <a:endParaRPr b="0" i="0" sz="1679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2" name="Shape 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0312" y="332656"/>
            <a:ext cx="1079500" cy="1042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857" y="210418"/>
            <a:ext cx="1169987" cy="116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457200" y="0"/>
            <a:ext cx="814662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br>
              <a:rPr b="1" i="0" lang="fr-FR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</a:br>
            <a:r>
              <a:rPr b="1" i="0" lang="fr-FR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Activités</a:t>
            </a:r>
            <a:endParaRPr b="0" i="0" sz="5400" u="none" cap="none" strike="noStrike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908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20"/>
              <a:buFont typeface="Arial"/>
              <a:buNone/>
            </a:pPr>
            <a:r>
              <a:t/>
            </a:r>
            <a:endParaRPr b="1" i="1" sz="132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Char char="•"/>
            </a:pP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Jardinage:  </a:t>
            </a: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Jardins Passagers 1 à 2 ateliers par mois (Septembre-Octobre puis de Mars à Mai) aux Jardins Passagers et au lycée pour mettre en application ce qui a été vu à La Villette </a:t>
            </a: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PAYANT Lycée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None/>
            </a:pPr>
            <a:r>
              <a:t/>
            </a:r>
            <a:endParaRPr b="0" i="1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Char char="•"/>
            </a:pP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Compost, Formations éco-délégués et compost </a:t>
            </a: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formations en association avec le CVL </a:t>
            </a:r>
            <a:endParaRPr b="0" i="1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None/>
            </a:pPr>
            <a:r>
              <a:t/>
            </a:r>
            <a:endParaRPr b="0" i="1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Char char="•"/>
            </a:pP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Campagnes de sensibilisations au sein du lycée : </a:t>
            </a: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utilisation de la nouvelle table à tri au self, tri du papier ; établissement d’un partenariat tri/ jardin/ orientation avec le Lycée Jean Pierre Timbaud.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None/>
            </a:pPr>
            <a:r>
              <a:t/>
            </a:r>
            <a:endParaRPr b="0" i="1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Char char="•"/>
            </a:pP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Visites de jardins et serres de Paris et Pantin </a:t>
            </a: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 fil des saisons et des envies du club</a:t>
            </a:r>
            <a:endParaRPr/>
          </a:p>
          <a:p>
            <a:pPr indent="-255587" lvl="0" marL="34290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None/>
            </a:pPr>
            <a:r>
              <a:t/>
            </a:r>
            <a:endParaRPr b="1" i="1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Char char="•"/>
            </a:pP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Contact et/ou visites Lycée Horticole de Montreuil, Ecole du Breuil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None/>
            </a:pPr>
            <a:r>
              <a:t/>
            </a:r>
            <a:endParaRPr b="0" i="1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Char char="•"/>
            </a:pP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Collaboration avec les Arts Plastiques et la Galerie Ropac</a:t>
            </a: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proche du Lycée, les jardins du Quai Branly créés par Gilles Clément, (aménager un paysage urbain)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None/>
            </a:pPr>
            <a:r>
              <a:t/>
            </a:r>
            <a:endParaRPr b="0" i="1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Char char="•"/>
            </a:pP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Collaboration et rencontres inter-clubs à Berthelot : le club Lecture en lettres, lectures </a:t>
            </a: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sur les jardins et au jardin</a:t>
            </a: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l’AS ; sport et santé </a:t>
            </a: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 l’alimentation</a:t>
            </a: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UPE2A, </a:t>
            </a:r>
            <a:r>
              <a:rPr b="0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autres natures, autres jardins, SVT en anglais</a:t>
            </a:r>
            <a:r>
              <a:rPr b="1" i="1" lang="fr-FR" sz="1375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…</a:t>
            </a:r>
            <a:endParaRPr b="0" i="1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75"/>
              </a:spcBef>
              <a:spcAft>
                <a:spcPts val="0"/>
              </a:spcAft>
              <a:buClr>
                <a:srgbClr val="7F7F7F"/>
              </a:buClr>
              <a:buSzPts val="1375"/>
              <a:buFont typeface="Arial"/>
              <a:buNone/>
            </a:pPr>
            <a:r>
              <a:t/>
            </a:r>
            <a:endParaRPr b="0" i="0" sz="1375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84" y="382886"/>
            <a:ext cx="1165225" cy="116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8304" y="382886"/>
            <a:ext cx="1079500" cy="1042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107504" y="276076"/>
            <a:ext cx="8579296" cy="13241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b="0" i="0" lang="fr-FR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Partenaires</a:t>
            </a:r>
            <a:endParaRPr b="0" i="0" sz="5400" u="none" cap="none" strike="noStrike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1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Jardin </a:t>
            </a: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Les Jardins Passagers de La Villette, Nicolas Boehm et partenariat J.P. Timbaud</a:t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1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Compost</a:t>
            </a: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Les Jardins Passagers et Eisenia, Jean Baptiste Filleul, Yvon Pradier, Francis Colin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1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Cantine et tri</a:t>
            </a: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formations éco-délégués par Est Ensemble, Cedric Montaut, Louis Maillard, Organeo</a:t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1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Recyclage</a:t>
            </a: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papier, échanges inter-lycées: Lycée Jean Pierre Timbaud, M. Florent Villalba</a:t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</a:pPr>
            <a:r>
              <a:rPr b="1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club Jardin</a:t>
            </a:r>
            <a:r>
              <a:rPr b="0" i="0" lang="fr-FR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Marie Jarossay et Pierre Guerin</a:t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0312" y="404664"/>
            <a:ext cx="1079500" cy="103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520" y="276076"/>
            <a:ext cx="1169987" cy="116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457200" y="0"/>
            <a:ext cx="8229600" cy="13407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b="0" i="0" lang="fr-FR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Les </a:t>
            </a:r>
            <a:r>
              <a:rPr lang="fr-FR"/>
              <a:t>intervenants</a:t>
            </a:r>
            <a:endParaRPr b="0" i="0" sz="5400" u="none" cap="none" strike="noStrike">
              <a:solidFill>
                <a:schemeClr val="dk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aphicFrame>
        <p:nvGraphicFramePr>
          <p:cNvPr id="146" name="Shape 146"/>
          <p:cNvGraphicFramePr/>
          <p:nvPr/>
        </p:nvGraphicFramePr>
        <p:xfrm>
          <a:off x="539552" y="148478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{05F1BF16-7453-48D2-82D4-4B064C770D01}</a:tableStyleId>
              </a:tblPr>
              <a:tblGrid>
                <a:gridCol w="4110950"/>
                <a:gridCol w="3351650"/>
                <a:gridCol w="337150"/>
                <a:gridCol w="337150"/>
              </a:tblGrid>
              <a:tr h="4320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Sophie Dupoisot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400" u="none" cap="none" strike="noStrike">
                          <a:solidFill>
                            <a:schemeClr val="dk1"/>
                          </a:solidFill>
                        </a:rPr>
                        <a:t>Proviseur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chemeClr val="lt2"/>
                    </a:solidFill>
                  </a:tcPr>
                </a:tc>
              </a:tr>
              <a:tr h="4320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Hassiba Yahia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Gestionnaire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71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Meryl Pradier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CPE/ CVL/ club radio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5076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Nicolas Rihet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Région Ile de France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4171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Christine Blanpain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Est Ensemble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962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Clément David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Informatique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411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Manuel Ros Castro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Chef cuisine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962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Marie Jarrossay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SVT DD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962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Pierre Guerin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Maths DD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962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Florent Villalba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LP JP Timbaud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 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3962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Beryl Balbaud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cap="none" strike="noStrike"/>
                        <a:t>SVT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xécutif">
  <a:themeElements>
    <a:clrScheme name="Exécutif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